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sldIdLst>
    <p:sldId id="256" r:id="rId2"/>
    <p:sldId id="257" r:id="rId3"/>
    <p:sldId id="259" r:id="rId4"/>
    <p:sldId id="258" r:id="rId5"/>
    <p:sldId id="269" r:id="rId6"/>
    <p:sldId id="260" r:id="rId7"/>
    <p:sldId id="268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5794"/>
  </p:normalViewPr>
  <p:slideViewPr>
    <p:cSldViewPr snapToGrid="0">
      <p:cViewPr varScale="1">
        <p:scale>
          <a:sx n="84" d="100"/>
          <a:sy n="84" d="100"/>
        </p:scale>
        <p:origin x="200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8308" y="0"/>
            <a:ext cx="6873692" cy="6858000"/>
          </a:xfrm>
          <a:custGeom>
            <a:avLst/>
            <a:gdLst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0 w 12192000"/>
              <a:gd name="connsiteY6" fmla="*/ 0 h 6858000"/>
              <a:gd name="connsiteX7" fmla="*/ 6700 w 12192000"/>
              <a:gd name="connsiteY7" fmla="*/ 0 h 6858000"/>
              <a:gd name="connsiteX8" fmla="*/ 6700 w 12192000"/>
              <a:gd name="connsiteY8" fmla="*/ 6858000 h 6858000"/>
              <a:gd name="connsiteX9" fmla="*/ 0 w 12192000"/>
              <a:gd name="connsiteY9" fmla="*/ 6858000 h 6858000"/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11328900 w 12192000"/>
              <a:gd name="connsiteY6" fmla="*/ 0 h 6858000"/>
              <a:gd name="connsiteX7" fmla="*/ 0 w 12192000"/>
              <a:gd name="connsiteY7" fmla="*/ 6858000 h 6858000"/>
              <a:gd name="connsiteX8" fmla="*/ 6700 w 12192000"/>
              <a:gd name="connsiteY8" fmla="*/ 0 h 6858000"/>
              <a:gd name="connsiteX9" fmla="*/ 6700 w 12192000"/>
              <a:gd name="connsiteY9" fmla="*/ 6858000 h 6858000"/>
              <a:gd name="connsiteX10" fmla="*/ 0 w 12192000"/>
              <a:gd name="connsiteY10" fmla="*/ 6858000 h 6858000"/>
              <a:gd name="connsiteX0" fmla="*/ 11322200 w 12185300"/>
              <a:gd name="connsiteY0" fmla="*/ 0 h 6858000"/>
              <a:gd name="connsiteX1" fmla="*/ 12185300 w 12185300"/>
              <a:gd name="connsiteY1" fmla="*/ 0 h 6858000"/>
              <a:gd name="connsiteX2" fmla="*/ 12185300 w 12185300"/>
              <a:gd name="connsiteY2" fmla="*/ 6858000 h 6858000"/>
              <a:gd name="connsiteX3" fmla="*/ 5311608 w 12185300"/>
              <a:gd name="connsiteY3" fmla="*/ 6858000 h 6858000"/>
              <a:gd name="connsiteX4" fmla="*/ 11322197 w 12185300"/>
              <a:gd name="connsiteY4" fmla="*/ 4 h 6858000"/>
              <a:gd name="connsiteX5" fmla="*/ 11322198 w 12185300"/>
              <a:gd name="connsiteY5" fmla="*/ 2 h 6858000"/>
              <a:gd name="connsiteX6" fmla="*/ 11322200 w 12185300"/>
              <a:gd name="connsiteY6" fmla="*/ 0 h 6858000"/>
              <a:gd name="connsiteX7" fmla="*/ 0 w 12185300"/>
              <a:gd name="connsiteY7" fmla="*/ 6858000 h 6858000"/>
              <a:gd name="connsiteX8" fmla="*/ 0 w 12185300"/>
              <a:gd name="connsiteY8" fmla="*/ 0 h 6858000"/>
              <a:gd name="connsiteX9" fmla="*/ 0 w 12185300"/>
              <a:gd name="connsiteY9" fmla="*/ 6858000 h 6858000"/>
              <a:gd name="connsiteX0" fmla="*/ 6010592 w 6873692"/>
              <a:gd name="connsiteY0" fmla="*/ 0 h 6858000"/>
              <a:gd name="connsiteX1" fmla="*/ 6873692 w 6873692"/>
              <a:gd name="connsiteY1" fmla="*/ 0 h 6858000"/>
              <a:gd name="connsiteX2" fmla="*/ 6873692 w 6873692"/>
              <a:gd name="connsiteY2" fmla="*/ 6858000 h 6858000"/>
              <a:gd name="connsiteX3" fmla="*/ 0 w 6873692"/>
              <a:gd name="connsiteY3" fmla="*/ 6858000 h 6858000"/>
              <a:gd name="connsiteX4" fmla="*/ 6010589 w 6873692"/>
              <a:gd name="connsiteY4" fmla="*/ 4 h 6858000"/>
              <a:gd name="connsiteX5" fmla="*/ 6010590 w 6873692"/>
              <a:gd name="connsiteY5" fmla="*/ 2 h 6858000"/>
              <a:gd name="connsiteX6" fmla="*/ 6010592 w 687369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FCBBA-905A-4FD1-BFBA-F3EE6DA26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81098"/>
            <a:ext cx="8986580" cy="283240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8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D287E-F1C8-463F-8429-D1B5B1582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63522"/>
            <a:ext cx="8986580" cy="65031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F44ED-7973-4A99-B2CA-A8962BCE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F96F2-D6BE-49AC-A605-5AE87C3F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7FC50-B13C-4B63-AE64-F71A6EDE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75A547-BCD1-42BE-966E-53CA0AB93165}"/>
              </a:ext>
            </a:extLst>
          </p:cNvPr>
          <p:cNvCxnSpPr>
            <a:cxnSpLocks/>
          </p:cNvCxnSpPr>
          <p:nvPr/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710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3BF2-BCE9-47D7-B1C0-1F0E4936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722E9-C3E4-48AF-996A-495AE659F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9E516-382B-4845-93BF-20C16EE0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6E16-F168-442A-843C-5D490D54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61BEA-A969-437A-BD8B-CB1B709A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7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28449-3E11-45FF-BF3A-651867603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72500" y="870625"/>
            <a:ext cx="2476499" cy="50292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0EAB0-2DFA-4CBA-86B1-1826EF52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43000" y="870625"/>
            <a:ext cx="7324928" cy="50292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22F89-E1F5-45D7-945A-8A2886C4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7E82-5FB8-4289-AD0C-0BA788E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4046-1A2C-41F5-A177-1C3919C2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3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D6F3-88F1-4195-8395-57AA096B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8D06C-EB08-40B3-AFB3-A62F44112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3962F-B413-4C4C-A490-724DDB9E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71813-4E87-4C04-835D-76246010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22BA3-033C-491E-A045-F0052AC1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4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19AD-2EDD-4B4F-9F9E-46A44418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709738"/>
            <a:ext cx="8520952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E5927-21D5-4EBA-A112-CAD1BD38B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589466"/>
            <a:ext cx="8520952" cy="8132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F0D16-9D87-4D76-A5A5-534E24B7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5F387-5AAC-45D0-ABCE-B1CF4BC7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AF6FE-0006-4F40-A7FB-E0FDBADF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8AADE-587E-4574-B21B-7ABDE5A2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9DA5-4DFB-4211-A58A-FFD842C27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339501"/>
            <a:ext cx="4798979" cy="3550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99F26-66AF-4614-91CE-C93A24BAC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0020" y="2339501"/>
            <a:ext cx="4798980" cy="35505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F678E-59B5-4DF9-ABCB-506B9CB70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50A53-317B-444A-9BA2-F69CDBF5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269A1-B0FB-4C8F-B6AA-0718C92D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5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2BBBF-42B2-4A5D-B145-46983A53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33272"/>
            <a:ext cx="9905999" cy="8463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4BE44-5271-4B5D-B649-35E3AF20B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2999" y="2067127"/>
            <a:ext cx="4798980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7891E-0C0A-4688-97DD-C0715E322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1" y="2864795"/>
            <a:ext cx="4798978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EAF30-3412-49B0-93D1-596CC2695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018" y="2067127"/>
            <a:ext cx="4798981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7B9B7-F41C-4314-9F0C-BB84547FB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019" y="2864795"/>
            <a:ext cx="4798982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21587F-6AFC-4906-86EB-6B0A86EE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4BE2C5-583B-49BC-9864-B01EEF79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9B236-45F5-4CC6-8D53-A6903A1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3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B206-0678-4577-B79F-760526A5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1322615"/>
            <a:ext cx="8175171" cy="421277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5FCB8-AFD3-4801-BBD6-9548F4CF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DACF8-CBC0-416B-B28E-EE18C423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C7421-FF49-4CE9-87D0-2B4FFE0E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39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9CBFE-15AA-4447-9F9C-D8B0BEB2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48227-EC1E-4063-9682-891A2DB1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C6A63-C3F4-4563-A542-9A41AC94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76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00C1-FE18-461C-801C-8626C775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0"/>
            <a:ext cx="3932237" cy="19649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FF3-3406-49E3-9D5A-1BE90FFA5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451" y="987425"/>
            <a:ext cx="542154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D14FF-9082-4BBA-BC7A-F4C5B7859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62464"/>
            <a:ext cx="3932237" cy="2206523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A2726-EB8E-4DF7-9A1B-F03BD8C71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929BE-611C-4FE6-B0A5-E0FF9DF9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90B32-1D0E-4BCD-8850-59EA235F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3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1460E-1069-4FCA-B04E-28F77C861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3614" y="987425"/>
            <a:ext cx="55353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38C1E-867B-4FE9-8783-9B1246AEB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57601"/>
            <a:ext cx="3932236" cy="2211388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21568-4870-46F2-9F7E-F4107020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3CC65-0E73-45A1-9D4F-3F4559B3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C58CD-9BC3-431E-A7B4-D596A7F0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8F756-D171-474C-8B1A-C818032F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1"/>
            <a:ext cx="3932236" cy="1959428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196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C2F78B-DEE8-4195-A196-DFC51BDADFF9}"/>
              </a:ext>
            </a:extLst>
          </p:cNvPr>
          <p:cNvSpPr/>
          <p:nvPr/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D79D08-4BE8-4799-BE09-5078DFEE2256}"/>
              </a:ext>
            </a:extLst>
          </p:cNvPr>
          <p:cNvSpPr/>
          <p:nvPr/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5D65A1-16CB-407F-993F-2A6D59BCC0C8}"/>
              </a:ext>
            </a:extLst>
          </p:cNvPr>
          <p:cNvCxnSpPr>
            <a:cxnSpLocks/>
          </p:cNvCxnSpPr>
          <p:nvPr/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018A2-815D-41B0-A189-FDF7A5E8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FAE63-1276-4C7C-BFF5-F5DF1CDB2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80268-2D73-487C-843B-51648AE18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3CADBD16-5BFB-4D9F-9646-C75D1B53BBB6}" type="datetimeFigureOut">
              <a:rPr lang="en-US" smtClean="0"/>
              <a:pPr/>
              <a:t>11/10/22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61E6D-D51F-4BD7-B59D-19AF17917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701B1-1C93-41C2-AEE1-815DEA51B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C0722274-0FAA-4649-AA4E-4210F4F32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101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20" r:id="rId6"/>
    <p:sldLayoutId id="2147483715" r:id="rId7"/>
    <p:sldLayoutId id="2147483716" r:id="rId8"/>
    <p:sldLayoutId id="2147483717" r:id="rId9"/>
    <p:sldLayoutId id="2147483719" r:id="rId10"/>
    <p:sldLayoutId id="214748371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029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-narodil_se_kristus_pan-mcz.mp3">
            <a:hlinkClick r:id="" action="ppaction://media"/>
            <a:extLst>
              <a:ext uri="{FF2B5EF4-FFF2-40B4-BE49-F238E27FC236}">
                <a16:creationId xmlns:a16="http://schemas.microsoft.com/office/drawing/2014/main" id="{180D98A0-49E6-38C1-C851-ABF3CD815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1538" y="5598433"/>
            <a:ext cx="812800" cy="812800"/>
          </a:xfrm>
          <a:prstGeom prst="rect">
            <a:avLst/>
          </a:prstGeom>
        </p:spPr>
      </p:pic>
      <p:sp useBgFill="1">
        <p:nvSpPr>
          <p:cNvPr id="1049" name="Rectangle 1048">
            <a:extLst>
              <a:ext uri="{FF2B5EF4-FFF2-40B4-BE49-F238E27FC236}">
                <a16:creationId xmlns:a16="http://schemas.microsoft.com/office/drawing/2014/main" id="{6BF1DCD9-4684-4B84-AD73-6652C8BAC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Jedním z českých vánočních zvyků je pouštění lodiček ze skořápek vlašských ořechů.">
            <a:extLst>
              <a:ext uri="{FF2B5EF4-FFF2-40B4-BE49-F238E27FC236}">
                <a16:creationId xmlns:a16="http://schemas.microsoft.com/office/drawing/2014/main" id="{46A1E108-0F38-AE57-139B-BBE2F00A7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" b="15219"/>
          <a:stretch/>
        </p:blipFill>
        <p:spPr bwMode="auto">
          <a:xfrm>
            <a:off x="20" y="10"/>
            <a:ext cx="12199237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Freeform: Shape 1050">
            <a:extLst>
              <a:ext uri="{FF2B5EF4-FFF2-40B4-BE49-F238E27FC236}">
                <a16:creationId xmlns:a16="http://schemas.microsoft.com/office/drawing/2014/main" id="{4BE6A732-8124-4A59-8EC9-BF4A1648A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2226538" y="-2233466"/>
            <a:ext cx="6858000" cy="11324929"/>
          </a:xfrm>
          <a:custGeom>
            <a:avLst/>
            <a:gdLst>
              <a:gd name="connsiteX0" fmla="*/ 0 w 6858000"/>
              <a:gd name="connsiteY0" fmla="*/ 9303227 h 11262142"/>
              <a:gd name="connsiteX1" fmla="*/ 0 w 6858000"/>
              <a:gd name="connsiteY1" fmla="*/ 6495555 h 11262142"/>
              <a:gd name="connsiteX2" fmla="*/ 1 w 6858000"/>
              <a:gd name="connsiteY2" fmla="*/ 6495555 h 11262142"/>
              <a:gd name="connsiteX3" fmla="*/ 1 w 6858000"/>
              <a:gd name="connsiteY3" fmla="*/ 0 h 11262142"/>
              <a:gd name="connsiteX4" fmla="*/ 6858000 w 6858000"/>
              <a:gd name="connsiteY4" fmla="*/ 6015407 h 11262142"/>
              <a:gd name="connsiteX5" fmla="*/ 6858000 w 6858000"/>
              <a:gd name="connsiteY5" fmla="*/ 8999698 h 11262142"/>
              <a:gd name="connsiteX6" fmla="*/ 6858000 w 6858000"/>
              <a:gd name="connsiteY6" fmla="*/ 11262142 h 11262142"/>
              <a:gd name="connsiteX7" fmla="*/ 1 w 6858000"/>
              <a:gd name="connsiteY7" fmla="*/ 11262142 h 11262142"/>
              <a:gd name="connsiteX8" fmla="*/ 1 w 6858000"/>
              <a:gd name="connsiteY8" fmla="*/ 9303227 h 1126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11262142">
                <a:moveTo>
                  <a:pt x="0" y="9303227"/>
                </a:moveTo>
                <a:lnTo>
                  <a:pt x="0" y="6495555"/>
                </a:lnTo>
                <a:lnTo>
                  <a:pt x="1" y="6495555"/>
                </a:lnTo>
                <a:lnTo>
                  <a:pt x="1" y="0"/>
                </a:lnTo>
                <a:lnTo>
                  <a:pt x="6858000" y="6015407"/>
                </a:lnTo>
                <a:lnTo>
                  <a:pt x="6858000" y="8999698"/>
                </a:lnTo>
                <a:lnTo>
                  <a:pt x="6858000" y="11262142"/>
                </a:lnTo>
                <a:lnTo>
                  <a:pt x="1" y="11262142"/>
                </a:lnTo>
                <a:lnTo>
                  <a:pt x="1" y="9303227"/>
                </a:lnTo>
                <a:close/>
              </a:path>
            </a:pathLst>
          </a:cu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DB895-633B-A36E-CBA6-2B6BEF29F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0890" y="1061686"/>
            <a:ext cx="8266139" cy="3793336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Christmas in the Czech Republic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752F9-72BD-7646-7E88-6880237C5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53796"/>
            <a:ext cx="4264677" cy="732996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Elementary School Sezemice</a:t>
            </a:r>
          </a:p>
        </p:txBody>
      </p:sp>
      <p:cxnSp>
        <p:nvCxnSpPr>
          <p:cNvPr id="1053" name="Straight Connector 1052">
            <a:extLst>
              <a:ext uri="{FF2B5EF4-FFF2-40B4-BE49-F238E27FC236}">
                <a16:creationId xmlns:a16="http://schemas.microsoft.com/office/drawing/2014/main" id="{EFDAA6A4-1F42-460B-A500-921EEB4BC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60643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84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5B57F6-59DE-4274-A37C-F47FE4E42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resent wrapped with red tie">
            <a:extLst>
              <a:ext uri="{FF2B5EF4-FFF2-40B4-BE49-F238E27FC236}">
                <a16:creationId xmlns:a16="http://schemas.microsoft.com/office/drawing/2014/main" id="{452443ED-412D-5435-0E7C-BBD1D3D50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5" r="3625" b="-1"/>
          <a:stretch/>
        </p:blipFill>
        <p:spPr>
          <a:xfrm>
            <a:off x="3093268" y="10"/>
            <a:ext cx="9098732" cy="6857990"/>
          </a:xfrm>
          <a:custGeom>
            <a:avLst/>
            <a:gdLst/>
            <a:ahLst/>
            <a:cxnLst/>
            <a:rect l="l" t="t" r="r" b="b"/>
            <a:pathLst>
              <a:path w="9098732" h="6858000">
                <a:moveTo>
                  <a:pt x="6010592" y="0"/>
                </a:moveTo>
                <a:lnTo>
                  <a:pt x="8235629" y="4"/>
                </a:lnTo>
                <a:cubicBezTo>
                  <a:pt x="8235629" y="3"/>
                  <a:pt x="8235630" y="3"/>
                  <a:pt x="8235630" y="2"/>
                </a:cubicBezTo>
                <a:lnTo>
                  <a:pt x="9098732" y="0"/>
                </a:lnTo>
                <a:lnTo>
                  <a:pt x="909873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8C63406-9171-4282-BAAB-2DDC6831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0295" y="-2"/>
            <a:ext cx="8239927" cy="6858000"/>
          </a:xfrm>
          <a:custGeom>
            <a:avLst/>
            <a:gdLst>
              <a:gd name="connsiteX0" fmla="*/ 6010593 w 8239927"/>
              <a:gd name="connsiteY0" fmla="*/ 0 h 6858000"/>
              <a:gd name="connsiteX1" fmla="*/ 8239927 w 8239927"/>
              <a:gd name="connsiteY1" fmla="*/ 0 h 6858000"/>
              <a:gd name="connsiteX2" fmla="*/ 2229335 w 8239927"/>
              <a:gd name="connsiteY2" fmla="*/ 6858000 h 6858000"/>
              <a:gd name="connsiteX3" fmla="*/ 0 w 823992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9927" h="6858000">
                <a:moveTo>
                  <a:pt x="6010593" y="0"/>
                </a:moveTo>
                <a:lnTo>
                  <a:pt x="8239927" y="0"/>
                </a:lnTo>
                <a:lnTo>
                  <a:pt x="22293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5FBDD-C7B8-5AB9-5B3A-F00CB0E91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872937"/>
            <a:ext cx="5920740" cy="1360898"/>
          </a:xfrm>
        </p:spPr>
        <p:txBody>
          <a:bodyPr>
            <a:normAutofit/>
          </a:bodyPr>
          <a:lstStyle/>
          <a:p>
            <a:r>
              <a:rPr lang="en-US" dirty="0"/>
              <a:t>After dinner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5E15A-145F-088B-52C5-8ACCDF0A5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332029"/>
            <a:ext cx="4118906" cy="3840171"/>
          </a:xfrm>
        </p:spPr>
        <p:txBody>
          <a:bodyPr>
            <a:normAutofit/>
          </a:bodyPr>
          <a:lstStyle/>
          <a:p>
            <a:r>
              <a:rPr lang="en-US" dirty="0"/>
              <a:t>after dinner, the bell rings, and this is a signal that </a:t>
            </a:r>
            <a:r>
              <a:rPr lang="en-US" dirty="0" err="1"/>
              <a:t>Ježíšek</a:t>
            </a:r>
            <a:r>
              <a:rPr lang="en-US" dirty="0"/>
              <a:t> has arrived, and the presents are here </a:t>
            </a:r>
          </a:p>
          <a:p>
            <a:r>
              <a:rPr lang="en-US" dirty="0"/>
              <a:t>the family gathers around the Christmas tree and the youngest in the family usually distributes the presents</a:t>
            </a:r>
          </a:p>
        </p:txBody>
      </p:sp>
    </p:spTree>
    <p:extLst>
      <p:ext uri="{BB962C8B-B14F-4D97-AF65-F5344CB8AC3E}">
        <p14:creationId xmlns:p14="http://schemas.microsoft.com/office/powerpoint/2010/main" val="3988728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7" name="Rectangle 7176">
            <a:extLst>
              <a:ext uri="{FF2B5EF4-FFF2-40B4-BE49-F238E27FC236}">
                <a16:creationId xmlns:a16="http://schemas.microsoft.com/office/drawing/2014/main" id="{685B57F6-59DE-4274-A37C-F47FE4E42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Freeform: Shape 7178">
            <a:extLst>
              <a:ext uri="{FF2B5EF4-FFF2-40B4-BE49-F238E27FC236}">
                <a16:creationId xmlns:a16="http://schemas.microsoft.com/office/drawing/2014/main" id="{C8C63406-9171-4282-BAAB-2DDC6831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3870" y="-2"/>
            <a:ext cx="8239927" cy="6858000"/>
          </a:xfrm>
          <a:custGeom>
            <a:avLst/>
            <a:gdLst>
              <a:gd name="connsiteX0" fmla="*/ 6010593 w 8239927"/>
              <a:gd name="connsiteY0" fmla="*/ 0 h 6858000"/>
              <a:gd name="connsiteX1" fmla="*/ 8239927 w 8239927"/>
              <a:gd name="connsiteY1" fmla="*/ 0 h 6858000"/>
              <a:gd name="connsiteX2" fmla="*/ 2229335 w 8239927"/>
              <a:gd name="connsiteY2" fmla="*/ 6858000 h 6858000"/>
              <a:gd name="connsiteX3" fmla="*/ 0 w 823992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9927" h="6858000">
                <a:moveTo>
                  <a:pt x="6010593" y="0"/>
                </a:moveTo>
                <a:lnTo>
                  <a:pt x="8239927" y="0"/>
                </a:lnTo>
                <a:lnTo>
                  <a:pt x="22293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5F28C-6599-316B-E9E5-DA7A5D1A5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872937"/>
            <a:ext cx="5920740" cy="1360898"/>
          </a:xfrm>
        </p:spPr>
        <p:txBody>
          <a:bodyPr>
            <a:normAutofit/>
          </a:bodyPr>
          <a:lstStyle/>
          <a:p>
            <a:r>
              <a:rPr lang="en-US"/>
              <a:t>After December 24</a:t>
            </a:r>
            <a:r>
              <a:rPr lang="en-US" baseline="30000"/>
              <a:t>th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BDCAB-B2F6-3ACB-E444-6E2F2531D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02" y="2346316"/>
            <a:ext cx="3769468" cy="3840171"/>
          </a:xfrm>
        </p:spPr>
        <p:txBody>
          <a:bodyPr>
            <a:normAutofit/>
          </a:bodyPr>
          <a:lstStyle/>
          <a:p>
            <a:r>
              <a:rPr lang="en-US" dirty="0"/>
              <a:t>on Dec 25 and 26, many people visit their relatives to exchange gifts with them and spend time together</a:t>
            </a:r>
          </a:p>
          <a:p>
            <a:r>
              <a:rPr lang="en-US" dirty="0"/>
              <a:t>people also watch fairytales on TV, sing carols, or go to church</a:t>
            </a:r>
          </a:p>
          <a:p>
            <a:r>
              <a:rPr lang="en-US" dirty="0"/>
              <a:t>these two days are considered national holidays </a:t>
            </a:r>
          </a:p>
        </p:txBody>
      </p:sp>
      <p:pic>
        <p:nvPicPr>
          <p:cNvPr id="7172" name="Picture 4" descr="vánoční koledy : akordy a texty písní, zpěvník">
            <a:extLst>
              <a:ext uri="{FF2B5EF4-FFF2-40B4-BE49-F238E27FC236}">
                <a16:creationId xmlns:a16="http://schemas.microsoft.com/office/drawing/2014/main" id="{65B56186-CFFD-57A1-2391-3445AB3C4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" r="-2" b="-2"/>
          <a:stretch/>
        </p:blipFill>
        <p:spPr bwMode="auto">
          <a:xfrm>
            <a:off x="5280193" y="10"/>
            <a:ext cx="6911808" cy="6857990"/>
          </a:xfrm>
          <a:custGeom>
            <a:avLst/>
            <a:gdLst/>
            <a:ahLst/>
            <a:cxnLst/>
            <a:rect l="l" t="t" r="r" b="b"/>
            <a:pathLst>
              <a:path w="6911808" h="6858000">
                <a:moveTo>
                  <a:pt x="6001291" y="0"/>
                </a:moveTo>
                <a:lnTo>
                  <a:pt x="6010593" y="0"/>
                </a:lnTo>
                <a:lnTo>
                  <a:pt x="6911808" y="0"/>
                </a:lnTo>
                <a:lnTo>
                  <a:pt x="6911808" y="6858000"/>
                </a:lnTo>
                <a:lnTo>
                  <a:pt x="6094479" y="6858000"/>
                </a:lnTo>
                <a:lnTo>
                  <a:pt x="6001291" y="6858000"/>
                </a:lnTo>
                <a:lnTo>
                  <a:pt x="2229335" y="6858000"/>
                </a:lnTo>
                <a:lnTo>
                  <a:pt x="1633138" y="6858000"/>
                </a:lnTo>
                <a:lnTo>
                  <a:pt x="0" y="6858000"/>
                </a:lnTo>
                <a:lnTo>
                  <a:pt x="6001291" y="1061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792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685B57F6-59DE-4274-A37C-F47FE4E42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6B6825-E2B7-739E-3B3F-3C2965891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7"/>
            <a:ext cx="8088406" cy="1360898"/>
          </a:xfrm>
        </p:spPr>
        <p:txBody>
          <a:bodyPr>
            <a:normAutofit/>
          </a:bodyPr>
          <a:lstStyle/>
          <a:p>
            <a:r>
              <a:rPr lang="en-US" dirty="0"/>
              <a:t>Non-Christians</a:t>
            </a:r>
          </a:p>
        </p:txBody>
      </p:sp>
      <p:pic>
        <p:nvPicPr>
          <p:cNvPr id="8194" name="Picture 2" descr="České vánoční tradice, zvyky a pověry jsou plné magie">
            <a:extLst>
              <a:ext uri="{FF2B5EF4-FFF2-40B4-BE49-F238E27FC236}">
                <a16:creationId xmlns:a16="http://schemas.microsoft.com/office/drawing/2014/main" id="{7D12D2BB-63DA-179A-759C-E7462468D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7" r="10489"/>
          <a:stretch/>
        </p:blipFill>
        <p:spPr bwMode="auto">
          <a:xfrm>
            <a:off x="4462998" y="10"/>
            <a:ext cx="7729002" cy="6857990"/>
          </a:xfrm>
          <a:custGeom>
            <a:avLst/>
            <a:gdLst/>
            <a:ahLst/>
            <a:cxnLst/>
            <a:rect l="l" t="t" r="r" b="b"/>
            <a:pathLst>
              <a:path w="7729002" h="6858000">
                <a:moveTo>
                  <a:pt x="6878624" y="0"/>
                </a:moveTo>
                <a:lnTo>
                  <a:pt x="7729002" y="0"/>
                </a:lnTo>
                <a:lnTo>
                  <a:pt x="7729002" y="4099788"/>
                </a:lnTo>
                <a:lnTo>
                  <a:pt x="5311608" y="6858000"/>
                </a:lnTo>
                <a:lnTo>
                  <a:pt x="868032" y="6858000"/>
                </a:lnTo>
                <a:close/>
                <a:moveTo>
                  <a:pt x="0" y="0"/>
                </a:moveTo>
                <a:lnTo>
                  <a:pt x="6878624" y="0"/>
                </a:lnTo>
                <a:lnTo>
                  <a:pt x="0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C67A2-BE10-FFE6-A45B-9DD05861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9" y="2332030"/>
            <a:ext cx="5668460" cy="3443482"/>
          </a:xfrm>
        </p:spPr>
        <p:txBody>
          <a:bodyPr>
            <a:normAutofit/>
          </a:bodyPr>
          <a:lstStyle/>
          <a:p>
            <a:r>
              <a:rPr lang="en-US" dirty="0"/>
              <a:t>even though most of our population is atheist, people still celebrate Christmas based on Christian traditions </a:t>
            </a:r>
          </a:p>
          <a:p>
            <a:r>
              <a:rPr lang="en-US" dirty="0"/>
              <a:t>some people opt out of fasting or going to the mass </a:t>
            </a:r>
          </a:p>
          <a:p>
            <a:r>
              <a:rPr lang="en-US" dirty="0"/>
              <a:t>other religious minorities celebrate Christmas in their own way </a:t>
            </a:r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2AD042BA-B482-486E-9E0C-75374069B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846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C75A547-BCD1-42BE-966E-53CA0AB9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E5B79A0-69AD-4CBD-897F-32C7A2BA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1F549-6030-9E56-B41C-1803C3C0E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C2F33EB-E7CB-4EE9-BBBF-D632F5C0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5D12016-6EE5-4F4A-BC99-A56493E60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87507"/>
            <a:ext cx="12191999" cy="5070562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37000"/>
                </a:srgbClr>
              </a:gs>
              <a:gs pos="80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15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6FEAA8-075A-67C6-F56C-2E11D609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7929" y="1181101"/>
            <a:ext cx="7236143" cy="26109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 spc="300" dirty="0">
                <a:solidFill>
                  <a:srgbClr val="FFFFFF"/>
                </a:solidFill>
                <a:highlight>
                  <a:srgbClr val="000000"/>
                </a:highlight>
              </a:rPr>
              <a:t>In 2023, we wish you…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B0B57-BC14-6B84-A516-C09F4704F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2054" y="4901055"/>
            <a:ext cx="5899356" cy="127114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>
                <a:solidFill>
                  <a:srgbClr val="FFFFFF"/>
                </a:solidFill>
                <a:highlight>
                  <a:srgbClr val="000000"/>
                </a:highlight>
              </a:rPr>
              <a:t>…much love, success, happiness, stability, peace, and friendship!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4270B3E-3C96-4381-9F21-EC83F1E1A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71DF4C0-7A22-4E59-9E9C-BD2E24536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6708" y="4316888"/>
            <a:ext cx="1958585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087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75A547-BCD1-42BE-966E-53CA0AB9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E5B79A0-69AD-4CBD-897F-32C7A2BA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Červený Lucerna s rozsvíceným svíčky mimo sněhu">
            <a:extLst>
              <a:ext uri="{FF2B5EF4-FFF2-40B4-BE49-F238E27FC236}">
                <a16:creationId xmlns:a16="http://schemas.microsoft.com/office/drawing/2014/main" id="{37B4A2E5-887F-2E20-6942-DC2567DA4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51"/>
          <a:stretch/>
        </p:blipFill>
        <p:spPr>
          <a:xfrm>
            <a:off x="20" y="11"/>
            <a:ext cx="12191979" cy="6857989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C2F33EB-E7CB-4EE9-BBBF-D632F5C0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D12016-6EE5-4F4A-BC99-A56493E60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87507"/>
            <a:ext cx="12191999" cy="5070562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37000"/>
                </a:srgbClr>
              </a:gs>
              <a:gs pos="80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15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86F37-053B-8E1C-76DB-8427262FF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993" y="1235290"/>
            <a:ext cx="7236143" cy="26109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 spc="300" dirty="0" err="1">
                <a:solidFill>
                  <a:srgbClr val="FFFFFF"/>
                </a:solidFill>
              </a:rPr>
              <a:t>Veselé</a:t>
            </a:r>
            <a:r>
              <a:rPr lang="en-US" sz="4800" cap="all" spc="300" dirty="0">
                <a:solidFill>
                  <a:srgbClr val="FFFFFF"/>
                </a:solidFill>
              </a:rPr>
              <a:t> </a:t>
            </a:r>
            <a:r>
              <a:rPr lang="en-US" sz="4800" cap="all" spc="300" dirty="0" err="1">
                <a:solidFill>
                  <a:srgbClr val="FFFFFF"/>
                </a:solidFill>
              </a:rPr>
              <a:t>vánoce</a:t>
            </a:r>
            <a:r>
              <a:rPr lang="en-US" sz="4800" cap="all" spc="300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4270B3E-3C96-4381-9F21-EC83F1E1A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71DF4C0-7A22-4E59-9E9C-BD2E24536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6708" y="4316888"/>
            <a:ext cx="1958585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04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1" name="Rectangle 2070">
            <a:extLst>
              <a:ext uri="{FF2B5EF4-FFF2-40B4-BE49-F238E27FC236}">
                <a16:creationId xmlns:a16="http://schemas.microsoft.com/office/drawing/2014/main" id="{327AB4C5-0719-4E35-87CD-199EB59E3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3" name="Freeform: Shape 2072">
            <a:extLst>
              <a:ext uri="{FF2B5EF4-FFF2-40B4-BE49-F238E27FC236}">
                <a16:creationId xmlns:a16="http://schemas.microsoft.com/office/drawing/2014/main" id="{3F51EE1E-6258-4F09-963A-853315C6F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1127553" y="-1127553"/>
            <a:ext cx="6858000" cy="9113106"/>
          </a:xfrm>
          <a:custGeom>
            <a:avLst/>
            <a:gdLst>
              <a:gd name="connsiteX0" fmla="*/ 0 w 6858000"/>
              <a:gd name="connsiteY0" fmla="*/ 7143270 h 9113106"/>
              <a:gd name="connsiteX1" fmla="*/ 0 w 6858000"/>
              <a:gd name="connsiteY1" fmla="*/ 6878623 h 9113106"/>
              <a:gd name="connsiteX2" fmla="*/ 1 w 6858000"/>
              <a:gd name="connsiteY2" fmla="*/ 6878623 h 9113106"/>
              <a:gd name="connsiteX3" fmla="*/ 0 w 6858000"/>
              <a:gd name="connsiteY3" fmla="*/ 4319945 h 9113106"/>
              <a:gd name="connsiteX4" fmla="*/ 1 w 6858000"/>
              <a:gd name="connsiteY4" fmla="*/ 4319945 h 9113106"/>
              <a:gd name="connsiteX5" fmla="*/ 1 w 6858000"/>
              <a:gd name="connsiteY5" fmla="*/ 13542 h 9113106"/>
              <a:gd name="connsiteX6" fmla="*/ 0 w 6858000"/>
              <a:gd name="connsiteY6" fmla="*/ 13540 h 9113106"/>
              <a:gd name="connsiteX7" fmla="*/ 0 w 6858000"/>
              <a:gd name="connsiteY7" fmla="*/ 0 h 9113106"/>
              <a:gd name="connsiteX8" fmla="*/ 6858000 w 6858000"/>
              <a:gd name="connsiteY8" fmla="*/ 6010591 h 9113106"/>
              <a:gd name="connsiteX9" fmla="*/ 6858000 w 6858000"/>
              <a:gd name="connsiteY9" fmla="*/ 3794798 h 9113106"/>
              <a:gd name="connsiteX10" fmla="*/ 6858000 w 6858000"/>
              <a:gd name="connsiteY10" fmla="*/ 3794798 h 9113106"/>
              <a:gd name="connsiteX11" fmla="*/ 6858000 w 6858000"/>
              <a:gd name="connsiteY11" fmla="*/ 3837120 h 9113106"/>
              <a:gd name="connsiteX12" fmla="*/ 6858000 w 6858000"/>
              <a:gd name="connsiteY12" fmla="*/ 6838049 h 9113106"/>
              <a:gd name="connsiteX13" fmla="*/ 6858000 w 6858000"/>
              <a:gd name="connsiteY13" fmla="*/ 9113106 h 9113106"/>
              <a:gd name="connsiteX14" fmla="*/ 1 w 6858000"/>
              <a:gd name="connsiteY14" fmla="*/ 9113106 h 9113106"/>
              <a:gd name="connsiteX15" fmla="*/ 1 w 6858000"/>
              <a:gd name="connsiteY15" fmla="*/ 7143270 h 9113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58000" h="9113106">
                <a:moveTo>
                  <a:pt x="0" y="7143270"/>
                </a:moveTo>
                <a:lnTo>
                  <a:pt x="0" y="6878623"/>
                </a:lnTo>
                <a:lnTo>
                  <a:pt x="1" y="6878623"/>
                </a:lnTo>
                <a:lnTo>
                  <a:pt x="0" y="4319945"/>
                </a:lnTo>
                <a:lnTo>
                  <a:pt x="1" y="4319945"/>
                </a:lnTo>
                <a:lnTo>
                  <a:pt x="1" y="13542"/>
                </a:lnTo>
                <a:lnTo>
                  <a:pt x="0" y="13540"/>
                </a:lnTo>
                <a:lnTo>
                  <a:pt x="0" y="0"/>
                </a:lnTo>
                <a:lnTo>
                  <a:pt x="6858000" y="6010591"/>
                </a:lnTo>
                <a:lnTo>
                  <a:pt x="6858000" y="3794798"/>
                </a:lnTo>
                <a:lnTo>
                  <a:pt x="6858000" y="3794798"/>
                </a:lnTo>
                <a:lnTo>
                  <a:pt x="6858000" y="3837120"/>
                </a:lnTo>
                <a:lnTo>
                  <a:pt x="6858000" y="6838049"/>
                </a:lnTo>
                <a:lnTo>
                  <a:pt x="6858000" y="9113106"/>
                </a:lnTo>
                <a:lnTo>
                  <a:pt x="1" y="9113106"/>
                </a:lnTo>
                <a:lnTo>
                  <a:pt x="1" y="71432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849F3-5289-7C95-E793-9BB682B88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872935"/>
            <a:ext cx="5999018" cy="1360898"/>
          </a:xfrm>
        </p:spPr>
        <p:txBody>
          <a:bodyPr>
            <a:normAutofit/>
          </a:bodyPr>
          <a:lstStyle/>
          <a:p>
            <a:r>
              <a:rPr lang="en-US" dirty="0"/>
              <a:t>Where are we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46663-B176-7ED6-2419-D0A9326CD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332026"/>
            <a:ext cx="4953000" cy="3532180"/>
          </a:xfrm>
        </p:spPr>
        <p:txBody>
          <a:bodyPr anchor="t">
            <a:normAutofit/>
          </a:bodyPr>
          <a:lstStyle/>
          <a:p>
            <a:pPr>
              <a:buFontTx/>
              <a:buChar char="-"/>
            </a:pPr>
            <a:r>
              <a:rPr lang="en-US" sz="1900"/>
              <a:t>we’re from the CZECH REPUBLIC, and speak the Czech language</a:t>
            </a:r>
          </a:p>
          <a:p>
            <a:pPr>
              <a:buFontTx/>
              <a:buChar char="-"/>
            </a:pPr>
            <a:endParaRPr lang="en-US" sz="1900"/>
          </a:p>
          <a:p>
            <a:pPr>
              <a:buFontTx/>
              <a:buChar char="-"/>
            </a:pPr>
            <a:r>
              <a:rPr lang="en-US" sz="1900"/>
              <a:t>our climate is mild, and we have four seasons</a:t>
            </a:r>
          </a:p>
          <a:p>
            <a:pPr marL="0" indent="0">
              <a:buNone/>
            </a:pPr>
            <a:endParaRPr lang="en-US" sz="1900"/>
          </a:p>
          <a:p>
            <a:pPr>
              <a:buFontTx/>
              <a:buChar char="-"/>
            </a:pPr>
            <a:r>
              <a:rPr lang="en-US" sz="1900"/>
              <a:t>our typical foods often include dumplings, sauces, pork or beef, and sauerkraut </a:t>
            </a:r>
          </a:p>
          <a:p>
            <a:pPr>
              <a:buFontTx/>
              <a:buChar char="-"/>
            </a:pPr>
            <a:endParaRPr lang="en-US" sz="1900"/>
          </a:p>
          <a:p>
            <a:pPr>
              <a:buFontTx/>
              <a:buChar char="-"/>
            </a:pPr>
            <a:endParaRPr lang="en-US" sz="1900"/>
          </a:p>
        </p:txBody>
      </p:sp>
      <p:pic>
        <p:nvPicPr>
          <p:cNvPr id="2050" name="Picture 2" descr="Czech Republic | History, Flag, Map, Capital, Population, &amp; Facts |  Britannica">
            <a:extLst>
              <a:ext uri="{FF2B5EF4-FFF2-40B4-BE49-F238E27FC236}">
                <a16:creationId xmlns:a16="http://schemas.microsoft.com/office/drawing/2014/main" id="{AA6FEFA0-B539-F755-E7B1-1895A3946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002" y="370230"/>
            <a:ext cx="3274088" cy="313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1BE3A06-C025-C045-C2D0-DE4BD55FF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680" y="3743887"/>
            <a:ext cx="3327437" cy="1988143"/>
          </a:xfrm>
          <a:prstGeom prst="rect">
            <a:avLst/>
          </a:prstGeom>
        </p:spPr>
      </p:pic>
      <p:cxnSp>
        <p:nvCxnSpPr>
          <p:cNvPr id="2075" name="Straight Connector 2074">
            <a:extLst>
              <a:ext uri="{FF2B5EF4-FFF2-40B4-BE49-F238E27FC236}">
                <a16:creationId xmlns:a16="http://schemas.microsoft.com/office/drawing/2014/main" id="{7FA07B03-7E5B-4F33-A494-D72BC5BEB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264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rown concrete building near body of water during daytime">
            <a:extLst>
              <a:ext uri="{FF2B5EF4-FFF2-40B4-BE49-F238E27FC236}">
                <a16:creationId xmlns:a16="http://schemas.microsoft.com/office/drawing/2014/main" id="{4D813196-5FB2-5241-FFAB-DEDF92C0C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" r="-3" b="11334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4A7ECD8-2413-0C26-7A93-0663900B7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9" r="1" b="7259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Z babiččiny kuchařky: Vepřo knedlo zelo pro gurmety | Jsme kočky">
            <a:extLst>
              <a:ext uri="{FF2B5EF4-FFF2-40B4-BE49-F238E27FC236}">
                <a16:creationId xmlns:a16="http://schemas.microsoft.com/office/drawing/2014/main" id="{0413F45E-2A0E-6B2F-3C29-19B792F05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3" r="4" b="4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yhodnocení letošní zimy - počasí Meteocentrum.cz">
            <a:extLst>
              <a:ext uri="{FF2B5EF4-FFF2-40B4-BE49-F238E27FC236}">
                <a16:creationId xmlns:a16="http://schemas.microsoft.com/office/drawing/2014/main" id="{08DDDCE9-F333-05FB-7A9A-D2653EB49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8"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9" name="Rectangle 4118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20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Freeform: Shape 3129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132" name="Straight Connector 3131">
            <a:extLst>
              <a:ext uri="{FF2B5EF4-FFF2-40B4-BE49-F238E27FC236}">
                <a16:creationId xmlns:a16="http://schemas.microsoft.com/office/drawing/2014/main" id="{4C75A547-BCD1-42BE-966E-53CA0AB9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34" name="Rectangle 3133">
            <a:extLst>
              <a:ext uri="{FF2B5EF4-FFF2-40B4-BE49-F238E27FC236}">
                <a16:creationId xmlns:a16="http://schemas.microsoft.com/office/drawing/2014/main" id="{4E5B79A0-69AD-4CBD-897F-32C7A2BA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Základní škola Sezemice (Škola) • Mapy.cz">
            <a:extLst>
              <a:ext uri="{FF2B5EF4-FFF2-40B4-BE49-F238E27FC236}">
                <a16:creationId xmlns:a16="http://schemas.microsoft.com/office/drawing/2014/main" id="{F18A0813-2C1A-D46E-4FDE-E9E8FD1A1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5" b="9069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6" name="Freeform: Shape 3135">
            <a:extLst>
              <a:ext uri="{FF2B5EF4-FFF2-40B4-BE49-F238E27FC236}">
                <a16:creationId xmlns:a16="http://schemas.microsoft.com/office/drawing/2014/main" id="{7C2F33EB-E7CB-4EE9-BBBF-D632F5C0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38" name="Rectangle 3137">
            <a:extLst>
              <a:ext uri="{FF2B5EF4-FFF2-40B4-BE49-F238E27FC236}">
                <a16:creationId xmlns:a16="http://schemas.microsoft.com/office/drawing/2014/main" id="{D5D12016-6EE5-4F4A-BC99-A56493E60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87507"/>
            <a:ext cx="12191999" cy="5070562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37000"/>
                </a:srgbClr>
              </a:gs>
              <a:gs pos="80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15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6104CC-A759-771E-09A1-43019E4E3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7929" y="1181101"/>
            <a:ext cx="7236143" cy="26109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 spc="300" dirty="0">
                <a:solidFill>
                  <a:srgbClr val="FFFFFF"/>
                </a:solidFill>
              </a:rPr>
              <a:t>This is our school!</a:t>
            </a:r>
          </a:p>
        </p:txBody>
      </p:sp>
      <p:sp>
        <p:nvSpPr>
          <p:cNvPr id="3140" name="Freeform: Shape 3139">
            <a:extLst>
              <a:ext uri="{FF2B5EF4-FFF2-40B4-BE49-F238E27FC236}">
                <a16:creationId xmlns:a16="http://schemas.microsoft.com/office/drawing/2014/main" id="{74270B3E-3C96-4381-9F21-EC83F1E1A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142" name="Straight Connector 3141">
            <a:extLst>
              <a:ext uri="{FF2B5EF4-FFF2-40B4-BE49-F238E27FC236}">
                <a16:creationId xmlns:a16="http://schemas.microsoft.com/office/drawing/2014/main" id="{071DF4C0-7A22-4E59-9E9C-BD2E24536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6708" y="4316888"/>
            <a:ext cx="1958585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53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75A547-BCD1-42BE-966E-53CA0AB9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E5B79A0-69AD-4CBD-897F-32C7A2BA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C2F33EB-E7CB-4EE9-BBBF-D632F5C0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12016-6EE5-4F4A-BC99-A56493E60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87507"/>
            <a:ext cx="12191999" cy="5070562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37000"/>
                </a:srgbClr>
              </a:gs>
              <a:gs pos="80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15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4270B3E-3C96-4381-9F21-EC83F1E1A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1DF4C0-7A22-4E59-9E9C-BD2E24536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6708" y="4316888"/>
            <a:ext cx="1958585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FAA3FB0-FF2B-6749-A226-0CD01136F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00"/>
          <a:stretch/>
        </p:blipFill>
        <p:spPr>
          <a:xfrm>
            <a:off x="-23087" y="-6207"/>
            <a:ext cx="12191979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31C155-468A-9BAF-9217-DCBEB18E4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25" y="3846209"/>
            <a:ext cx="7236143" cy="26109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 spc="300" dirty="0">
                <a:solidFill>
                  <a:srgbClr val="FFFFFF"/>
                </a:solidFill>
                <a:highlight>
                  <a:srgbClr val="000000"/>
                </a:highlight>
              </a:rPr>
              <a:t>And this is US!</a:t>
            </a:r>
          </a:p>
        </p:txBody>
      </p:sp>
    </p:spTree>
    <p:extLst>
      <p:ext uri="{BB962C8B-B14F-4D97-AF65-F5344CB8AC3E}">
        <p14:creationId xmlns:p14="http://schemas.microsoft.com/office/powerpoint/2010/main" val="2158893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8" name="Rectangle 6157">
            <a:extLst>
              <a:ext uri="{FF2B5EF4-FFF2-40B4-BE49-F238E27FC236}">
                <a16:creationId xmlns:a16="http://schemas.microsoft.com/office/drawing/2014/main" id="{685B57F6-59DE-4274-A37C-F47FE4E42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Vizovické pečivo - Oficiální stránka města Vizovice">
            <a:extLst>
              <a:ext uri="{FF2B5EF4-FFF2-40B4-BE49-F238E27FC236}">
                <a16:creationId xmlns:a16="http://schemas.microsoft.com/office/drawing/2014/main" id="{1E68CBDC-BA81-81C0-C091-82C2DA9EE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r="1834" b="1"/>
          <a:stretch/>
        </p:blipFill>
        <p:spPr bwMode="auto">
          <a:xfrm>
            <a:off x="3093268" y="10"/>
            <a:ext cx="9098732" cy="6857990"/>
          </a:xfrm>
          <a:custGeom>
            <a:avLst/>
            <a:gdLst/>
            <a:ahLst/>
            <a:cxnLst/>
            <a:rect l="l" t="t" r="r" b="b"/>
            <a:pathLst>
              <a:path w="9098732" h="6858000">
                <a:moveTo>
                  <a:pt x="6010592" y="0"/>
                </a:moveTo>
                <a:lnTo>
                  <a:pt x="8235629" y="4"/>
                </a:lnTo>
                <a:cubicBezTo>
                  <a:pt x="8235629" y="3"/>
                  <a:pt x="8235630" y="3"/>
                  <a:pt x="8235630" y="2"/>
                </a:cubicBezTo>
                <a:lnTo>
                  <a:pt x="9098732" y="0"/>
                </a:lnTo>
                <a:lnTo>
                  <a:pt x="909873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0" name="Freeform: Shape 6159">
            <a:extLst>
              <a:ext uri="{FF2B5EF4-FFF2-40B4-BE49-F238E27FC236}">
                <a16:creationId xmlns:a16="http://schemas.microsoft.com/office/drawing/2014/main" id="{C8C63406-9171-4282-BAAB-2DDC6831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0295" y="-2"/>
            <a:ext cx="8239927" cy="6858000"/>
          </a:xfrm>
          <a:custGeom>
            <a:avLst/>
            <a:gdLst>
              <a:gd name="connsiteX0" fmla="*/ 6010593 w 8239927"/>
              <a:gd name="connsiteY0" fmla="*/ 0 h 6858000"/>
              <a:gd name="connsiteX1" fmla="*/ 8239927 w 8239927"/>
              <a:gd name="connsiteY1" fmla="*/ 0 h 6858000"/>
              <a:gd name="connsiteX2" fmla="*/ 2229335 w 8239927"/>
              <a:gd name="connsiteY2" fmla="*/ 6858000 h 6858000"/>
              <a:gd name="connsiteX3" fmla="*/ 0 w 823992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9927" h="6858000">
                <a:moveTo>
                  <a:pt x="6010593" y="0"/>
                </a:moveTo>
                <a:lnTo>
                  <a:pt x="8239927" y="0"/>
                </a:lnTo>
                <a:lnTo>
                  <a:pt x="22293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5E267-D9A9-63A5-521E-EF714C8E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872937"/>
            <a:ext cx="5920740" cy="1360898"/>
          </a:xfrm>
        </p:spPr>
        <p:txBody>
          <a:bodyPr>
            <a:normAutofit/>
          </a:bodyPr>
          <a:lstStyle/>
          <a:p>
            <a:r>
              <a:rPr lang="en-US" dirty="0"/>
              <a:t>The decorations we’ve made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85ECA-28E6-657C-B91A-B6620FFA8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332029"/>
            <a:ext cx="4118906" cy="3840171"/>
          </a:xfrm>
        </p:spPr>
        <p:txBody>
          <a:bodyPr>
            <a:normAutofit/>
          </a:bodyPr>
          <a:lstStyle/>
          <a:p>
            <a:r>
              <a:rPr lang="en-US" dirty="0"/>
              <a:t>we’re sending you the so-called “</a:t>
            </a:r>
            <a:r>
              <a:rPr lang="en-US" dirty="0" err="1"/>
              <a:t>Vizovické</a:t>
            </a:r>
            <a:r>
              <a:rPr lang="en-US" dirty="0"/>
              <a:t> </a:t>
            </a:r>
            <a:r>
              <a:rPr lang="en-US" dirty="0" err="1"/>
              <a:t>ozdoby</a:t>
            </a:r>
            <a:r>
              <a:rPr lang="en-US" dirty="0"/>
              <a:t>” – these are made of flour and water but are not edible</a:t>
            </a:r>
          </a:p>
          <a:p>
            <a:r>
              <a:rPr lang="en-US" dirty="0"/>
              <a:t>the tradition of making these is hundreds of years old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930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4">
            <a:extLst>
              <a:ext uri="{FF2B5EF4-FFF2-40B4-BE49-F238E27FC236}">
                <a16:creationId xmlns:a16="http://schemas.microsoft.com/office/drawing/2014/main" id="{5D3B97D3-3894-4963-90C5-4EAA66131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6E1737-C160-56FD-7C94-C881CC928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873" y="872935"/>
            <a:ext cx="5798126" cy="1360898"/>
          </a:xfrm>
        </p:spPr>
        <p:txBody>
          <a:bodyPr>
            <a:normAutofit/>
          </a:bodyPr>
          <a:lstStyle/>
          <a:p>
            <a:r>
              <a:rPr lang="en-US"/>
              <a:t>The decorations we’ve made</a:t>
            </a:r>
            <a:endParaRPr lang="en-US" dirty="0"/>
          </a:p>
        </p:txBody>
      </p:sp>
      <p:pic>
        <p:nvPicPr>
          <p:cNvPr id="5" name="Picture 4" descr="A group of decorated eggs&#10;&#10;Description automatically generated with low confidence">
            <a:extLst>
              <a:ext uri="{FF2B5EF4-FFF2-40B4-BE49-F238E27FC236}">
                <a16:creationId xmlns:a16="http://schemas.microsoft.com/office/drawing/2014/main" id="{76451248-E3F5-0E6B-2A0A-5AAA2820E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147028"/>
            <a:ext cx="3422958" cy="45639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1F2B6-9AF9-D396-8009-EB08E4985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873" y="2332026"/>
            <a:ext cx="5798126" cy="3840174"/>
          </a:xfrm>
        </p:spPr>
        <p:txBody>
          <a:bodyPr>
            <a:normAutofit/>
          </a:bodyPr>
          <a:lstStyle/>
          <a:p>
            <a:r>
              <a:rPr lang="en-US" dirty="0"/>
              <a:t>we’re also sending you these – traditional decorations made of beeswax</a:t>
            </a:r>
          </a:p>
          <a:p>
            <a:endParaRPr lang="en-US" dirty="0"/>
          </a:p>
          <a:p>
            <a:r>
              <a:rPr lang="en-US" dirty="0"/>
              <a:t>they started to be manufactured at the end of the 19th century </a:t>
            </a:r>
          </a:p>
        </p:txBody>
      </p:sp>
    </p:spTree>
    <p:extLst>
      <p:ext uri="{BB962C8B-B14F-4D97-AF65-F5344CB8AC3E}">
        <p14:creationId xmlns:p14="http://schemas.microsoft.com/office/powerpoint/2010/main" val="666552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České vánoční tradice, zvyky a pověry jsou plné magie">
            <a:extLst>
              <a:ext uri="{FF2B5EF4-FFF2-40B4-BE49-F238E27FC236}">
                <a16:creationId xmlns:a16="http://schemas.microsoft.com/office/drawing/2014/main" id="{9C5CB411-9FD5-29ED-1847-C189A6664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8" y="0"/>
            <a:ext cx="122089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DCE4E0-F070-8F8C-47CC-3C38F862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celebrate Christmas?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20C9E-B290-1DD4-E9FE-2A8AEA5ED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December 24th, some people decide to fast until dinner (sometimes we say you might see a “golden pig” if you do so, but it’s more of a Christian tradition)</a:t>
            </a:r>
          </a:p>
          <a:p>
            <a:r>
              <a:rPr lang="en-US" dirty="0"/>
              <a:t>throughout the day, the children try to be good and wait for </a:t>
            </a:r>
            <a:r>
              <a:rPr lang="en-US" dirty="0" err="1"/>
              <a:t>Ježíšek</a:t>
            </a:r>
            <a:r>
              <a:rPr lang="en-US" dirty="0"/>
              <a:t> (Baby Jesus) to bring them presents in the evening </a:t>
            </a:r>
          </a:p>
          <a:p>
            <a:r>
              <a:rPr lang="en-US" dirty="0"/>
              <a:t>once it gets dark, families gather to have a large Christmas dinner together (the tradition is to have a fish soup, carp, and a potato salad)</a:t>
            </a:r>
          </a:p>
        </p:txBody>
      </p:sp>
    </p:spTree>
    <p:extLst>
      <p:ext uri="{BB962C8B-B14F-4D97-AF65-F5344CB8AC3E}">
        <p14:creationId xmlns:p14="http://schemas.microsoft.com/office/powerpoint/2010/main" val="346374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98 -0.04608" pathEditMode="relative" ptsTypes="AA">
                                      <p:cBhvr>
                                        <p:cTn id="6" dur="3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7398 -0.04608 L -0.20775 -0.04559" pathEditMode="relative" ptsTypes="AA">
                                      <p:cBhvr>
                                        <p:cTn id="11" dur="3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0775 -0.04559 L 0 0" pathEditMode="relative" ptsTypes="AA">
                                      <p:cBhvr>
                                        <p:cTn id="14" dur="3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9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Nejjednodušší kapr v trojobalu s bramborovým salátem | Hello Tesco">
            <a:extLst>
              <a:ext uri="{FF2B5EF4-FFF2-40B4-BE49-F238E27FC236}">
                <a16:creationId xmlns:a16="http://schemas.microsoft.com/office/drawing/2014/main" id="{3B8E0BB7-9454-9444-A19C-F007844DE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23" y="1185863"/>
            <a:ext cx="6319838" cy="356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Teď už dětem umím odpovědět, zda je Ježíšek - Arcibiskupství olomoucké">
            <a:extLst>
              <a:ext uri="{FF2B5EF4-FFF2-40B4-BE49-F238E27FC236}">
                <a16:creationId xmlns:a16="http://schemas.microsoft.com/office/drawing/2014/main" id="{6F6DE5D4-B09C-AB3D-2B66-11E0D6BFA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6" y="1185863"/>
            <a:ext cx="3230184" cy="41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668936"/>
      </p:ext>
    </p:extLst>
  </p:cSld>
  <p:clrMapOvr>
    <a:masterClrMapping/>
  </p:clrMapOvr>
</p:sld>
</file>

<file path=ppt/theme/theme1.xml><?xml version="1.0" encoding="utf-8"?>
<a:theme xmlns:a="http://schemas.openxmlformats.org/drawingml/2006/main" name="RegattaVTI">
  <a:themeElements>
    <a:clrScheme name="Regatta Yellow">
      <a:dk1>
        <a:sysClr val="windowText" lastClr="000000"/>
      </a:dk1>
      <a:lt1>
        <a:sysClr val="window" lastClr="FFFFFF"/>
      </a:lt1>
      <a:dk2>
        <a:srgbClr val="181C30"/>
      </a:dk2>
      <a:lt2>
        <a:srgbClr val="C8E1F4"/>
      </a:lt2>
      <a:accent1>
        <a:srgbClr val="217ED3"/>
      </a:accent1>
      <a:accent2>
        <a:srgbClr val="B92525"/>
      </a:accent2>
      <a:accent3>
        <a:srgbClr val="18558C"/>
      </a:accent3>
      <a:accent4>
        <a:srgbClr val="1D8B35"/>
      </a:accent4>
      <a:accent5>
        <a:srgbClr val="EA75AA"/>
      </a:accent5>
      <a:accent6>
        <a:srgbClr val="F5A700"/>
      </a:accent6>
      <a:hlink>
        <a:srgbClr val="DB0000"/>
      </a:hlink>
      <a:folHlink>
        <a:srgbClr val="066BB6"/>
      </a:folHlink>
    </a:clrScheme>
    <a:fontScheme name="Walbaum Display">
      <a:majorFont>
        <a:latin typeface="Walbaum Display"/>
        <a:ea typeface=""/>
        <a:cs typeface=""/>
      </a:majorFont>
      <a:minorFont>
        <a:latin typeface="Walbaum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attaVTI" id="{FFC3BCE5-6357-41D1-8E67-3F85B69D7E86}" vid="{893A6374-FE17-48E5-8B62-678C1B11AA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1304</TotalTime>
  <Words>367</Words>
  <Application>Microsoft Macintosh PowerPoint</Application>
  <PresentationFormat>Widescreen</PresentationFormat>
  <Paragraphs>35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Walbaum Display</vt:lpstr>
      <vt:lpstr>RegattaVTI</vt:lpstr>
      <vt:lpstr>Christmas in the Czech Republic</vt:lpstr>
      <vt:lpstr>Where are we from?</vt:lpstr>
      <vt:lpstr>PowerPoint Presentation</vt:lpstr>
      <vt:lpstr>This is our school!</vt:lpstr>
      <vt:lpstr>And this is US!</vt:lpstr>
      <vt:lpstr>The decorations we’ve made</vt:lpstr>
      <vt:lpstr>The decorations we’ve made</vt:lpstr>
      <vt:lpstr>How do we celebrate Christmas?</vt:lpstr>
      <vt:lpstr>PowerPoint Presentation</vt:lpstr>
      <vt:lpstr>After dinner</vt:lpstr>
      <vt:lpstr>After December 24th </vt:lpstr>
      <vt:lpstr>Non-Christians</vt:lpstr>
      <vt:lpstr>In 2023, we wish you…</vt:lpstr>
      <vt:lpstr>Veselé vánoce!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in the Czech Republic</dc:title>
  <dc:creator>Karolína Svatoňová</dc:creator>
  <cp:lastModifiedBy>Karolína Svatoňová</cp:lastModifiedBy>
  <cp:revision>4</cp:revision>
  <dcterms:created xsi:type="dcterms:W3CDTF">2022-11-06T21:25:51Z</dcterms:created>
  <dcterms:modified xsi:type="dcterms:W3CDTF">2022-11-10T18:52:33Z</dcterms:modified>
</cp:coreProperties>
</file>